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2" r:id="rId2"/>
  </p:sldMasterIdLst>
  <p:notesMasterIdLst>
    <p:notesMasterId r:id="rId33"/>
  </p:notesMasterIdLst>
  <p:sldIdLst>
    <p:sldId id="256" r:id="rId3"/>
    <p:sldId id="257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9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6562E-FB48-4A54-84F5-A9DD5A45FDDA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C55EF-EADB-4730-AE7A-FB0DA8C128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6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FC30D-5955-499B-8D9B-6BC0872F1B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14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factorial(170)=7.257415615307994e+306</a:t>
            </a:r>
          </a:p>
          <a:p>
            <a:r>
              <a:rPr lang="en-US" altLang="zh-CN"/>
              <a:t>factorial(171)=inf</a:t>
            </a:r>
          </a:p>
          <a:p>
            <a:r>
              <a:rPr lang="en-US" altLang="zh-CN"/>
              <a:t>Maple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baseline="0"/>
              <a:t>205022</a:t>
            </a:r>
            <a:r>
              <a:rPr lang="zh-CN" altLang="en-US" b="0" i="0" u="none" strike="noStrike" baseline="0"/>
              <a:t>！</a:t>
            </a:r>
            <a:r>
              <a:rPr lang="en-US" altLang="zh-CN" b="0" i="0" u="none" strike="noStrike" baseline="0"/>
              <a:t>~10^(10^6)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baseline="0"/>
              <a:t>7*205022</a:t>
            </a:r>
            <a:r>
              <a:rPr lang="zh-CN" altLang="en-US" b="0" i="0" u="none" strike="noStrike" baseline="0"/>
              <a:t>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baseline="0"/>
              <a:t>205023</a:t>
            </a:r>
            <a:r>
              <a:rPr lang="zh-CN" altLang="en-US" b="0" i="0" u="none" strike="noStrike" baseline="0"/>
              <a:t>！ </a:t>
            </a:r>
            <a:r>
              <a:rPr lang="en-US" altLang="zh-CN" b="0" i="0" u="none" strike="noStrike" baseline="0"/>
              <a:t>...Integer too large for display...</a:t>
            </a:r>
            <a:endParaRPr lang="zh-CN" altLang="en-US" b="0" i="0" u="none" strike="noStrike" baseline="0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FC30D-5955-499B-8D9B-6BC0872F1B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97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SSL</a:t>
            </a:r>
            <a:r>
              <a:rPr lang="zh-CN" altLang="en-US"/>
              <a:t>数字证书，加密勒索软件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FC30D-5955-499B-8D9B-6BC0872F1B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80E17-B47C-40D9-B22B-B76FF6E04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2C5B81-ED84-48DD-ABCA-CD3A00678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DB7CBA-4AA8-4573-B448-BDE59AC0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14B16-0672-472D-81CC-8CAADDDB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FE24-6ED9-41DE-B48E-C2B32424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28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59EB9-B5BA-44E3-89F1-04A0F807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59A72A-3546-4913-B2B6-994AA1103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BFA83-3976-4A73-B41B-E719EB19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D115A-1AA1-4AEF-8A45-650C046C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A29782-F7D0-42DD-AFF7-9084747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33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A5B522-8018-4C77-87FA-B9F1295AE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BDD076-4AF3-4829-8948-19987A1A3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45A47-49E7-48AE-817A-727EBA01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D2CF4F-9D4C-4815-8ACE-5AACFD4C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09FC8-047B-4681-87B8-54976A31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60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32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16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9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98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2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30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202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DDA28-2A66-4FAD-A574-61D7D958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BDFD4-84AD-49E1-9B7B-B690D9112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F3B99-D7C5-4680-A918-2D01BF2A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814BC-2AAF-4B00-A1F0-B81C8BF3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5DEBDD-6DAD-43CE-BEA1-52C51DE6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2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121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66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7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FDDEC-EE75-4C3A-8360-34A2BFA5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141060-AAA9-4F9A-8576-B976D2070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B31FB-BCE4-4809-AA44-BDEB44B0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D3F7C-9B80-4F7C-B314-20FF3B3E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635F5-9B7D-4B43-87CE-B1A1CA61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76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76EA7-7DAC-49B7-AB39-98B6EFC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0D6AC-BC77-405D-9CD4-789B10562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018B06-E98C-4286-9EA6-2CAF0691E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99349E-35FA-4B20-A0E3-DBF07A2D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57FD5F-61BB-4359-B461-FCA4FA15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65B8CA-9698-4DD7-B760-85AEE94E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08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19C1F-645A-48CC-82B2-C40A3452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0049B-DD5F-4C55-AA75-D0E3E3D6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141F3E-8F33-4BF7-A68D-513408A35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B14AE7-3F01-4DB9-B1B6-2F337A1FF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E63FEB-F481-4027-88B6-DF896C2C9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318AED-8341-4F33-AE1D-B435BBEE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F580D0-A17E-4641-BB02-0977B18D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CB3C9A-39B8-4DA6-B2AF-C63C2DA0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6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1B710-2B93-4C4B-874B-F3828C73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5E30CE-2EB9-4D9C-9EFE-3A2084F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DFF9C-ED3D-4287-9C73-EFE864A65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55BF9A-7844-4CD2-8874-CFFA3ED3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6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4F7FD6-7E31-467A-833D-760C49BB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85F43D-7BD6-4EC2-8FCE-C4C9A1E5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E2905-C598-4997-BAB0-6F0E5EF6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56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4955-5272-407C-9751-4D3C696E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DC1DE-8900-4FF7-A4F7-6CF2A0CC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6BEAC6-D1AC-4917-BC88-F9C11A0E8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4764B2-166C-4981-B12D-5C5EE134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D5BB31-B92D-44E3-B669-AFEB766D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B0392A-1EC6-4E30-AD89-960873CD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47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C94BF-F7E2-4F01-9E8B-8816F853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22EAA6-35A8-44FA-9F21-8CD812E83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881488-AD08-4E28-BB5E-E4A4AA7C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A8E057-E12F-47C9-A207-B6945B2B1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0F9724-A44A-42EB-895A-634BB1B1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B33F93-42D3-4872-89AB-D1DFD1D2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4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E551E-6340-4AA9-ACAA-369C48B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4E6CC2-C58D-4C23-BAAA-5E6255695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C4342-AA97-40E8-8508-B2512F24B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58355-1520-4B72-8E76-648BD0299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66C878-7AC8-4121-AF57-9B3885E34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7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FCC71B9-A138-4C10-903C-EEE82E8D720C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F6760E7-925B-4DAC-860B-EA4D793D7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0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59A96-020D-4F37-B0DD-A0EA63AD3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 基于整数环的密码学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0C544D-86E8-4D96-A710-5B9C5828D5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江西理工大学信息工程学院</a:t>
            </a:r>
          </a:p>
        </p:txBody>
      </p:sp>
    </p:spTree>
    <p:extLst>
      <p:ext uri="{BB962C8B-B14F-4D97-AF65-F5344CB8AC3E}">
        <p14:creationId xmlns:p14="http://schemas.microsoft.com/office/powerpoint/2010/main" val="395997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04218"/>
            <a:ext cx="7886700" cy="47579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/>
              <a:t>算例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3889" y="580013"/>
                <a:ext cx="10100603" cy="60823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=107,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=199,</m:t>
                      </m:r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=21293,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=20988</m:t>
                      </m:r>
                    </m:oMath>
                  </m:oMathPara>
                </a14:m>
                <a:endParaRPr lang="en-US" altLang="zh-CN" sz="2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=145</m:t>
                    </m:r>
                  </m:oMath>
                </a14:m>
                <a:r>
                  <a:rPr lang="zh-CN" altLang="en-US" sz="22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互质，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200" dirty="0"/>
                  <a:t>有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种不同的选择。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/>
                  <a:t>，用欧几里得辗转相除法求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20988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÷145=144⋯⋯108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145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÷108=1⋯⋯37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108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÷37=2⋯⋯34</m:t>
                      </m:r>
                    </m:oMath>
                  </m:oMathPara>
                </a14:m>
                <a:endParaRPr lang="en-US" altLang="zh-CN" sz="22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37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÷34=1⋯⋯3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     34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÷3=11⋯⋯1</m:t>
                      </m:r>
                    </m:oMath>
                  </m:oMathPara>
                </a14:m>
                <a:br>
                  <a:rPr lang="en-US" altLang="zh-CN" sz="2200" dirty="0">
                    <a:ea typeface="Cambria Math" panose="02040503050406030204" pitchFamily="18" charset="0"/>
                  </a:rPr>
                </a:br>
                <a:r>
                  <a:rPr lang="en-US" altLang="zh-CN" sz="22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CN" altLang="en-US" sz="2200" dirty="0"/>
                  <a:t>余数为</a:t>
                </a:r>
                <a:r>
                  <a:rPr lang="en-US" altLang="zh-CN" sz="2200" dirty="0"/>
                  <a:t>1</a:t>
                </a:r>
                <a:r>
                  <a:rPr lang="zh-CN" altLang="en-US" sz="2200" dirty="0"/>
                  <a:t>即可停止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1=34−11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×3=34−11×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37−34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=12×34−11×37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12×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108−2×37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−11×37=12×108−35×37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12×108−35×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145−108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=47×108−35×145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47×(20988−145×144)−35×145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−6803×145+47×20988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   =(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−6803+20988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)×145+(47−145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)×20988</m:t>
                      </m:r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3889" y="580013"/>
                <a:ext cx="10100603" cy="6082393"/>
              </a:xfrm>
              <a:blipFill>
                <a:blip r:embed="rId3"/>
                <a:stretch>
                  <a:fillRect l="-121" b="-4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1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559" y="136187"/>
            <a:ext cx="7886700" cy="60311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/>
              <a:t>算例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45594" y="739303"/>
                <a:ext cx="8978630" cy="59825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2400" i="1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i="1"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2400" i="1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i="1">
                    <a:latin typeface="Cambria Math" panose="020405030504060302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−6803+20988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145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−47+145</m:t>
                          </m:r>
                          <m: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20988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=−6803+20988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(&gt;0)</m:t>
                    </m:r>
                  </m:oMath>
                </a14:m>
                <a:r>
                  <a:rPr lang="zh-CN" altLang="en-US" sz="2400"/>
                  <a:t>有无穷多种选择，任一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/>
                  <a:t>均可进行解密运算。为了缩短解密运算的时间，选择其中最小的正数。</a:t>
                </a:r>
                <a:endParaRPr lang="en-US" altLang="zh-CN" sz="2400"/>
              </a:p>
              <a:p>
                <a:pPr marL="0" indent="0">
                  <a:buNone/>
                </a:pPr>
                <a:r>
                  <a:rPr lang="zh-CN" altLang="en-US" sz="2400"/>
                  <a:t>因此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=14185.</m:t>
                    </m:r>
                  </m:oMath>
                </a14:m>
                <a:endParaRPr lang="en-US" altLang="zh-CN" sz="2400"/>
              </a:p>
              <a:p>
                <a:pPr marL="0" indent="0">
                  <a:buNone/>
                </a:pPr>
                <a:r>
                  <a:rPr lang="zh-CN" altLang="en-US" sz="2400"/>
                  <a:t>明文是字符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en-US" sz="240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en-US" sz="2400"/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ASCII</m:t>
                    </m:r>
                  </m:oMath>
                </a14:m>
                <a:r>
                  <a:rPr lang="zh-CN" altLang="en-US" sz="2400"/>
                  <a:t>码是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87</m:t>
                    </m:r>
                  </m:oMath>
                </a14:m>
                <a:r>
                  <a:rPr lang="zh-CN" altLang="en-US" sz="2400"/>
                  <a:t>，</a:t>
                </a:r>
                <a:endParaRPr lang="en-US" altLang="zh-CN" sz="2400"/>
              </a:p>
              <a:p>
                <a:pPr marL="0" indent="0">
                  <a:buNone/>
                </a:pPr>
                <a:r>
                  <a:rPr lang="zh-CN" altLang="en-US" sz="2400"/>
                  <a:t>加密运算：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87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145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21293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=19038</m:t>
                    </m:r>
                  </m:oMath>
                </a14:m>
                <a:endParaRPr lang="en-US" altLang="zh-CN" sz="2400"/>
              </a:p>
              <a:p>
                <a:pPr marL="0" indent="0">
                  <a:buNone/>
                </a:pPr>
                <a:r>
                  <a:rPr lang="zh-CN" altLang="en-US" sz="2400"/>
                  <a:t>解密运算：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19038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14185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21293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=87</m:t>
                    </m:r>
                  </m:oMath>
                </a14:m>
                <a:endParaRPr lang="en-US" altLang="zh-CN" sz="2400"/>
              </a:p>
              <a:p>
                <a:pPr marL="0" indent="0">
                  <a:buNone/>
                </a:pPr>
                <a:r>
                  <a:rPr lang="zh-CN" altLang="en-US" sz="2400"/>
                  <a:t>        如果先计算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87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145</m:t>
                        </m:r>
                      </m:sup>
                    </m:sSup>
                  </m:oMath>
                </a14:m>
                <a:r>
                  <a:rPr lang="zh-CN" altLang="en-US" sz="2400"/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19038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14185</m:t>
                        </m:r>
                      </m:sup>
                    </m:sSup>
                  </m:oMath>
                </a14:m>
                <a:r>
                  <a:rPr lang="zh-CN" altLang="en-US" sz="2400"/>
                  <a:t>，再求除以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21293</m:t>
                    </m:r>
                  </m:oMath>
                </a14:m>
                <a:r>
                  <a:rPr lang="zh-CN" altLang="en-US" sz="2400"/>
                  <a:t>的余数，不仅需要进行很多次乘法运算，还要占用大量存储空间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19038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14185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br>
                  <a:rPr lang="en-US" altLang="zh-CN" sz="240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一个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60707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位的整数，假如每位用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Byte</m:t>
                    </m:r>
                  </m:oMath>
                </a14:m>
                <a:r>
                  <a:rPr lang="zh-CN" altLang="en-US" sz="2400">
                    <a:latin typeface="Cambria Math" panose="02040503050406030204" pitchFamily="18" charset="0"/>
                  </a:rPr>
                  <a:t>存储，需占用约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60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MByte</m:t>
                    </m:r>
                  </m:oMath>
                </a14:m>
                <a:r>
                  <a:rPr lang="zh-CN" altLang="en-US" sz="2400"/>
                  <a:t>的存储空间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/>
                  <a:t>，这是很不经济的。</a:t>
                </a:r>
                <a:endParaRPr lang="en-US" altLang="zh-CN" sz="2400"/>
              </a:p>
              <a:p>
                <a:pPr marL="0" indent="0">
                  <a:buNone/>
                </a:pPr>
                <a:r>
                  <a:rPr lang="zh-CN" altLang="en-US" sz="2400"/>
                  <a:t>         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平方</a:t>
                </a:r>
                <a:r>
                  <a:rPr lang="en-US" altLang="zh-CN" sz="240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乘积算法</a:t>
                </a:r>
                <a:r>
                  <a:rPr lang="zh-CN" altLang="en-US" sz="2400"/>
                  <a:t>就是一种能极大地提高计算效率的算法，时间和空间开销都显著减小。</a:t>
                </a:r>
                <a:endParaRPr lang="en-US" altLang="zh-CN" sz="2400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594" y="739303"/>
                <a:ext cx="8978630" cy="5982510"/>
              </a:xfrm>
              <a:blipFill>
                <a:blip r:embed="rId3"/>
                <a:stretch>
                  <a:fillRect l="-1086" r="-68" b="-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02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856"/>
            <a:ext cx="7886700" cy="53607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/>
              <a:t>平方</a:t>
            </a:r>
            <a:r>
              <a:rPr lang="en-US" altLang="zh-CN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/>
              <a:t>乘积算法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736310" y="1249032"/>
          <a:ext cx="6939469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8714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p=107;  q=199;  n=p*q;  m=87;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228B22"/>
                          </a:solidFill>
                          <a:latin typeface="Courier New" panose="02070309020205020404" pitchFamily="49" charset="0"/>
                        </a:rPr>
                        <a:t>% e=145, (10010001)_2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e=[1,0,0,1,0,0,0,1];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z=m;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for</a:t>
                      </a:r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k=2:length(e)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z = mod(z^2,n)     </a:t>
                      </a:r>
                      <a:r>
                        <a:rPr lang="en-US" altLang="zh-CN" sz="2400" b="0" i="0" u="none" strike="noStrike" baseline="0">
                          <a:solidFill>
                            <a:srgbClr val="228B22"/>
                          </a:solidFill>
                          <a:latin typeface="Courier New" panose="02070309020205020404" pitchFamily="49" charset="0"/>
                        </a:rPr>
                        <a:t>%</a:t>
                      </a:r>
                      <a:r>
                        <a:rPr lang="zh-CN" altLang="en-US" sz="2400" b="0" i="0" u="none" strike="noStrike" baseline="0">
                          <a:solidFill>
                            <a:srgbClr val="228B22"/>
                          </a:solidFill>
                          <a:latin typeface="Courier New" panose="02070309020205020404" pitchFamily="49" charset="0"/>
                        </a:rPr>
                        <a:t>平方</a:t>
                      </a:r>
                      <a:endParaRPr lang="en-US" altLang="zh-CN" sz="2400" b="0" i="0" u="none" strike="noStrike" baseline="0">
                        <a:solidFill>
                          <a:srgbClr val="228B22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CN" sz="2400" b="0" i="0" u="none" strike="noStrike" baseline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if</a:t>
                      </a:r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(1==e(k))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    z = mod(z*m,n) </a:t>
                      </a:r>
                      <a:r>
                        <a:rPr lang="en-US" altLang="zh-CN" sz="2400" b="0" i="0" u="none" strike="noStrike" baseline="0">
                          <a:solidFill>
                            <a:srgbClr val="228B22"/>
                          </a:solidFill>
                          <a:latin typeface="Courier New" panose="02070309020205020404" pitchFamily="49" charset="0"/>
                        </a:rPr>
                        <a:t>%</a:t>
                      </a:r>
                      <a:r>
                        <a:rPr lang="zh-CN" altLang="en-US" sz="2400" b="0" i="0" u="none" strike="noStrike" baseline="0">
                          <a:solidFill>
                            <a:srgbClr val="228B22"/>
                          </a:solidFill>
                          <a:latin typeface="Courier New" panose="02070309020205020404" pitchFamily="49" charset="0"/>
                        </a:rPr>
                        <a:t>乘积</a:t>
                      </a:r>
                      <a:endParaRPr lang="en-US" altLang="zh-CN" sz="2400" b="0" i="0" u="none" strike="noStrike" baseline="0">
                        <a:solidFill>
                          <a:srgbClr val="228B22"/>
                        </a:solidFill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altLang="zh-CN" sz="2400" b="0" i="0" u="none" strike="noStrike" baseline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altLang="zh-CN" sz="2400" b="0" i="0" u="none" strike="noStrike" baseline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end</a:t>
                      </a:r>
                    </a:p>
                    <a:p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7569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11591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13744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3320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13919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14847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8273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6827</a:t>
                      </a:r>
                    </a:p>
                    <a:p>
                      <a:r>
                        <a:rPr lang="en-US" altLang="zh-CN" sz="2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19038</a:t>
                      </a:r>
                      <a:endParaRPr lang="zh-CN" altLang="en-US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51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742" y="1"/>
            <a:ext cx="7886700" cy="6564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/>
              <a:t>RSA</a:t>
            </a:r>
            <a:r>
              <a:rPr lang="zh-CN" altLang="en-US"/>
              <a:t>算法的安全性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8826" y="656454"/>
                <a:ext cx="8888646" cy="60167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200"/>
                  <a:t>         RSA</a:t>
                </a:r>
                <a:r>
                  <a:rPr lang="zh-CN" altLang="en-US" sz="2200"/>
                  <a:t>的安全性是基于对大整数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/>
                  <a:t>进行质因子分解的困难性，即在已知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/>
                  <a:t>的情况下，求出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20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200"/>
                  <a:t>在计算上是困难的。现有的最快的分解算法的计算时间是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ad>
                              <m:radPr>
                                <m:degHide m:val="on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lnln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sup>
                        </m:sSup>
                      </m:e>
                    </m:d>
                  </m:oMath>
                </a14:m>
                <a:r>
                  <a:rPr lang="zh-CN" altLang="en-US" sz="2200"/>
                  <a:t>，还没有找到计算时间为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200"/>
                  <a:t>的</a:t>
                </a:r>
                <a:r>
                  <a:rPr lang="zh-CN" altLang="en-US" sz="2200">
                    <a:solidFill>
                      <a:srgbClr val="FF0000"/>
                    </a:solidFill>
                  </a:rPr>
                  <a:t>多项式时间算法</a:t>
                </a:r>
                <a:r>
                  <a:rPr lang="en-US" altLang="zh-CN" sz="2200">
                    <a:latin typeface="+mj-ea"/>
                    <a:ea typeface="+mj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200"/>
                  <a:t> 但也无人能证明多项式时间算法不存在。 </a:t>
                </a:r>
                <a:r>
                  <a:rPr lang="en-US" altLang="zh-CN" sz="2200"/>
                  <a:t>RSA</a:t>
                </a:r>
                <a:r>
                  <a:rPr lang="zh-CN" altLang="en-US" sz="2200"/>
                  <a:t>算法于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1977</m:t>
                    </m:r>
                  </m:oMath>
                </a14:m>
                <a:r>
                  <a:rPr lang="zh-CN" altLang="en-US" sz="2200"/>
                  <a:t>年首次公开，历经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zh-CN" altLang="en-US" sz="2200"/>
                  <a:t>年的密码学分析与实践检验，目前认为，在量子计算机还没有成熟和普及的情况下，只要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20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200"/>
                  <a:t>足够大，以及密钥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20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/>
                  <a:t>选取恰当，</a:t>
                </a:r>
                <a:r>
                  <a:rPr lang="en-US" altLang="zh-CN" sz="2200"/>
                  <a:t>RSA</a:t>
                </a:r>
                <a:r>
                  <a:rPr lang="zh-CN" altLang="en-US" sz="2200"/>
                  <a:t>算法是足够安全的。在实际应用中，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zh-CN" altLang="en-US" sz="2200"/>
                  <a:t>的乘积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/>
                  <a:t>常取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1024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bit</m:t>
                    </m:r>
                  </m:oMath>
                </a14:m>
                <a:r>
                  <a:rPr lang="zh-CN" altLang="en-US" sz="2200"/>
                  <a:t>或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更多</m:t>
                    </m:r>
                  </m:oMath>
                </a14:m>
                <a:r>
                  <a:rPr lang="zh-CN" altLang="en-US" sz="2200"/>
                  <a:t>，若用十进制表示则是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308(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1024</m:t>
                    </m:r>
                    <m:r>
                      <m:rPr>
                        <m:sty m:val="p"/>
                      </m:rPr>
                      <a:rPr lang="en-US" altLang="zh-CN" sz="2200" i="1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zh-CN" altLang="en-US" sz="2200"/>
                  <a:t> 位或更多。</a:t>
                </a:r>
                <a:endParaRPr lang="en-US" altLang="zh-CN" sz="2200"/>
              </a:p>
              <a:p>
                <a:pPr marL="0" indent="0" algn="ctr" fontAlgn="ctr">
                  <a:buNone/>
                </a:pPr>
                <a:endParaRPr lang="en-US" altLang="zh-CN" sz="2200"/>
              </a:p>
              <a:p>
                <a:pPr marL="0" indent="0" algn="ctr" fontAlgn="ctr">
                  <a:buNone/>
                </a:pPr>
                <a:r>
                  <a:rPr lang="zh-CN" altLang="en-US" sz="2200"/>
                  <a:t>加密运算：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=(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/>
              </a:p>
              <a:p>
                <a:pPr marL="0" indent="0" algn="ctr" fontAlgn="ctr">
                  <a:buNone/>
                </a:pPr>
                <a:r>
                  <a:rPr lang="zh-CN" altLang="en-US" sz="2200"/>
                  <a:t>解密运算：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/>
              </a:p>
              <a:p>
                <a:pPr marL="0" indent="0">
                  <a:buNone/>
                </a:pPr>
                <a:r>
                  <a:rPr lang="en-US" altLang="zh-CN" sz="2200"/>
                  <a:t>        {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200"/>
                  <a:t>是公开的，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200"/>
                  <a:t>是保密的。</a:t>
                </a:r>
                <a:r>
                  <a:rPr lang="en-US" altLang="zh-CN" sz="2200"/>
                  <a:t> 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200"/>
                  <a:t>三者中的任何一个泄漏都等同于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/>
                  <a:t>泄漏，密文就能被解密。</a:t>
                </a:r>
                <a:br>
                  <a:rPr lang="en-US" altLang="zh-CN" sz="2200"/>
                </a:br>
                <a:r>
                  <a:rPr lang="en-US" altLang="zh-CN" sz="2200"/>
                  <a:t>        </a:t>
                </a:r>
                <a:r>
                  <a:rPr lang="zh-CN" altLang="en-US" sz="2200"/>
                  <a:t>因为，</a:t>
                </a:r>
                <a:r>
                  <a:rPr lang="en-US" altLang="zh-CN" sz="2200"/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/>
                  <a:t>计算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/>
                  <a:t>只需要用到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200"/>
                  <a:t>和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/>
                  <a:t>，如果知道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200"/>
                  <a:t>，则很容易算出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200"/>
                  <a:t>和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−1).</m:t>
                    </m:r>
                  </m:oMath>
                </a14:m>
                <a:r>
                  <a:rPr lang="en-US" altLang="zh-CN" sz="220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8826" y="656454"/>
                <a:ext cx="8888646" cy="6016721"/>
              </a:xfrm>
              <a:blipFill>
                <a:blip r:embed="rId3"/>
                <a:stretch>
                  <a:fillRect l="-892" t="-1013" r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6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72721"/>
            <a:ext cx="7886700" cy="68484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/>
              <a:t>RSA</a:t>
            </a:r>
            <a:r>
              <a:rPr lang="zh-CN" altLang="en-US"/>
              <a:t>算法使用过程中的注意事项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955040"/>
                <a:ext cx="8920480" cy="5436032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两者不能太接近</a:t>
                </a:r>
                <a:r>
                  <a:rPr lang="zh-CN" altLang="en-US" sz="2600"/>
                  <a:t>，否则容易通过用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2600"/>
                  <a:t>附近的整数试除算出。</a:t>
                </a:r>
                <a:endParaRPr lang="en-US" altLang="zh-CN" sz="260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60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不能太小</a:t>
                </a:r>
                <a:r>
                  <a:rPr lang="zh-CN" altLang="en-US" sz="2600"/>
                  <a:t>，否则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26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600"/>
                  <a:t>，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600"/>
                  <a:t>求余数运算没有发挥作用，可直接通过开方算出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600"/>
                  <a:t>，即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𝑒</m:t>
                        </m:r>
                      </m:deg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</m:oMath>
                </a14:m>
                <a:r>
                  <a:rPr lang="en-US" altLang="zh-CN" sz="2600"/>
                  <a:t> . </a:t>
                </a:r>
                <a:r>
                  <a:rPr lang="zh-CN" altLang="en-US" sz="2600"/>
                  <a:t>实际使用时，通常选择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=65537=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+1=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sup>
                    </m:sSup>
                    <m:r>
                      <a:rPr lang="en-US" altLang="zh-CN" sz="26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600"/>
                  <a:t>.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CN" altLang="en-US" sz="2600"/>
                  <a:t>这是一个费马质数。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60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的取值范围不能太小</a:t>
                </a:r>
                <a:r>
                  <a:rPr lang="zh-CN" altLang="en-US" sz="2600"/>
                  <a:t>，否则容易通过穷举找出。即用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600"/>
                  <a:t>对不同的明文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600"/>
                  <a:t>进行加密，当得到正确的密文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/>
                  <a:t>时，就得到了正确的明文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60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60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不能太小</a:t>
                </a:r>
                <a:r>
                  <a:rPr lang="zh-CN" altLang="en-US" sz="2600"/>
                  <a:t>，否则容易通过穷举找出。即用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600"/>
                  <a:t>对已知明文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/>
                  <a:t>进行加密得到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6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600"/>
                  <a:t>尝试用不同的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60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/>
                  <a:t>进行解密，若能正确恢复出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/>
                  <a:t>，则找到了正确的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60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60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600">
                    <a:solidFill>
                      <a:srgbClr val="FF0000"/>
                    </a:solidFill>
                  </a:rPr>
                  <a:t>的最大公因子应该很小</a:t>
                </a:r>
                <a:r>
                  <a:rPr lang="zh-CN" altLang="en-US" sz="2600"/>
                  <a:t>。</a:t>
                </a:r>
                <a:endParaRPr lang="en-US" altLang="zh-CN" sz="260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955040"/>
                <a:ext cx="8920480" cy="5436032"/>
              </a:xfrm>
              <a:blipFill>
                <a:blip r:embed="rId2"/>
                <a:stretch>
                  <a:fillRect l="-1025" t="-1908" r="-19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36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810" y="0"/>
            <a:ext cx="7886700" cy="874394"/>
          </a:xfrm>
        </p:spPr>
        <p:txBody>
          <a:bodyPr/>
          <a:lstStyle/>
          <a:p>
            <a:pPr algn="ctr"/>
            <a:r>
              <a:rPr lang="en-US" altLang="zh-CN" dirty="0"/>
              <a:t>RSA</a:t>
            </a:r>
            <a:r>
              <a:rPr lang="zh-CN" altLang="en-US" dirty="0"/>
              <a:t>算法的价值与缺点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1270" y="874394"/>
                <a:ext cx="10151696" cy="59226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400" dirty="0"/>
                  <a:t>         加密算法可分为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对称算法</a:t>
                </a:r>
                <a:r>
                  <a:rPr lang="zh-CN" altLang="en-US" sz="2400" dirty="0"/>
                  <a:t>与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非对称算法</a:t>
                </a:r>
                <a:r>
                  <a:rPr lang="zh-CN" altLang="en-US" sz="2400" dirty="0"/>
                  <a:t>两种，对称算法的加密与解密使用相同的密钥，或者由其中一个很容易推导出另一个；非对称算法的加密密钥与解密密钥不同，</a:t>
                </a:r>
                <a:r>
                  <a:rPr lang="en-US" altLang="zh-CN" sz="2400" dirty="0"/>
                  <a:t>RSA</a:t>
                </a:r>
                <a:r>
                  <a:rPr lang="zh-CN" altLang="en-US" sz="2400" dirty="0"/>
                  <a:t>算法属于非对称算法。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 </a:t>
                </a:r>
                <a:r>
                  <a:rPr lang="zh-CN" altLang="en-US" sz="2400" dirty="0"/>
                  <a:t>通信的双方如果仅采用对称算法，将面临如何把密钥告知对方的问题（双方相互发送的内容可能被其他人窃听）。非对称算法则能很好地解决这个问题，例如，甲方选定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直接发送给乙方，乙方将需要发送的内容用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加密后再发给甲方，甲方收到后用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解密即可。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</a:t>
                </a:r>
                <a:r>
                  <a:rPr lang="zh-CN" altLang="en-US" sz="2400" dirty="0"/>
                  <a:t>即使使用平方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乘积算法，</a:t>
                </a:r>
                <a:r>
                  <a:rPr lang="en-US" altLang="zh-CN" sz="2400" dirty="0"/>
                  <a:t>RSA</a:t>
                </a:r>
                <a:r>
                  <a:rPr lang="zh-CN" altLang="en-US" sz="2400" dirty="0"/>
                  <a:t>算法的加、解密速度还是远远慢于</a:t>
                </a:r>
                <a:r>
                  <a:rPr lang="en-US" altLang="zh-CN" sz="2400" dirty="0"/>
                  <a:t>AES</a:t>
                </a:r>
                <a:r>
                  <a:rPr lang="zh-CN" altLang="en-US" sz="2400" dirty="0"/>
                  <a:t>等对称算法，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速度慢</a:t>
                </a:r>
                <a:r>
                  <a:rPr lang="zh-CN" altLang="en-US" sz="2400" dirty="0"/>
                  <a:t>是</a:t>
                </a:r>
                <a:r>
                  <a:rPr lang="en-US" altLang="zh-CN" sz="2400" dirty="0"/>
                  <a:t>RSA</a:t>
                </a:r>
                <a:r>
                  <a:rPr lang="zh-CN" altLang="en-US" sz="2400" dirty="0"/>
                  <a:t>算法最大的缺点。所以</a:t>
                </a:r>
                <a:r>
                  <a:rPr lang="en-US" altLang="zh-CN" sz="2400" dirty="0"/>
                  <a:t>RSA</a:t>
                </a:r>
                <a:r>
                  <a:rPr lang="zh-CN" altLang="en-US" sz="2400" dirty="0"/>
                  <a:t>算法不适合用来加密大量的内容。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将非对称算法与对称算法结合使用，就能相互取长补短，同时解决如何发送密钥和计算速度慢的问题：用非对称算法加密对称算法的密钥，用对称算法加密（大量的）需要发送的内容。这是现代加密通信的重要方法。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1270" y="874394"/>
                <a:ext cx="10151696" cy="5922646"/>
              </a:xfrm>
              <a:blipFill>
                <a:blip r:embed="rId2"/>
                <a:stretch>
                  <a:fillRect l="-961" t="-1132" r="-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51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E80CB-8CEE-45A2-B7B0-E3F186A0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背包问题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6AFF8-605C-41F7-9039-6EBB3036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已知一长度为</a:t>
            </a:r>
            <a:r>
              <a:rPr lang="en-US" altLang="zh-CN" sz="3600" dirty="0"/>
              <a:t>B</a:t>
            </a:r>
            <a:r>
              <a:rPr lang="zh-CN" altLang="en-US" sz="3600" dirty="0"/>
              <a:t>的背包，及长度分别为</a:t>
            </a:r>
            <a:r>
              <a:rPr lang="en-US" altLang="zh-CN" sz="3600" dirty="0"/>
              <a:t>a</a:t>
            </a:r>
            <a:r>
              <a:rPr lang="en-US" altLang="zh-CN" sz="2000" dirty="0"/>
              <a:t>1</a:t>
            </a:r>
            <a:r>
              <a:rPr lang="en-US" altLang="zh-CN" sz="3600" dirty="0"/>
              <a:t>,a</a:t>
            </a:r>
            <a:r>
              <a:rPr lang="en-US" altLang="zh-CN" sz="2000" dirty="0"/>
              <a:t>2</a:t>
            </a:r>
            <a:r>
              <a:rPr lang="en-US" altLang="zh-CN" sz="3600" dirty="0"/>
              <a:t>,…,a</a:t>
            </a:r>
            <a:r>
              <a:rPr lang="en-US" altLang="zh-CN" sz="2000" dirty="0"/>
              <a:t>n</a:t>
            </a:r>
            <a:r>
              <a:rPr lang="zh-CN" altLang="en-US" sz="3600" dirty="0"/>
              <a:t>的</a:t>
            </a:r>
            <a:r>
              <a:rPr lang="en-US" altLang="zh-CN" sz="3600" dirty="0"/>
              <a:t>n</a:t>
            </a:r>
            <a:r>
              <a:rPr lang="zh-CN" altLang="en-US" sz="3600" dirty="0"/>
              <a:t>个物品。若从这</a:t>
            </a:r>
            <a:r>
              <a:rPr lang="en-US" altLang="zh-CN" sz="3600" dirty="0"/>
              <a:t>n</a:t>
            </a:r>
            <a:r>
              <a:rPr lang="zh-CN" altLang="en-US" sz="3600" dirty="0"/>
              <a:t>个物品中选出若干个正好装满这个背包。问：究竟是哪些物品？</a:t>
            </a:r>
          </a:p>
        </p:txBody>
      </p:sp>
    </p:spTree>
    <p:extLst>
      <p:ext uri="{BB962C8B-B14F-4D97-AF65-F5344CB8AC3E}">
        <p14:creationId xmlns:p14="http://schemas.microsoft.com/office/powerpoint/2010/main" val="131515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0E61B-F66C-455C-94D6-495AB038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D97445-CF2E-45E3-9FCD-C2803F04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8" y="705165"/>
            <a:ext cx="8335874" cy="5447670"/>
          </a:xfrm>
        </p:spPr>
      </p:pic>
    </p:spTree>
    <p:extLst>
      <p:ext uri="{BB962C8B-B14F-4D97-AF65-F5344CB8AC3E}">
        <p14:creationId xmlns:p14="http://schemas.microsoft.com/office/powerpoint/2010/main" val="383590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FA799-3E03-4DBC-A23F-619CD5CA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746BE2-AE75-453B-95FA-9996A6C24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56" y="583028"/>
            <a:ext cx="9414087" cy="5691943"/>
          </a:xfrm>
        </p:spPr>
      </p:pic>
    </p:spTree>
    <p:extLst>
      <p:ext uri="{BB962C8B-B14F-4D97-AF65-F5344CB8AC3E}">
        <p14:creationId xmlns:p14="http://schemas.microsoft.com/office/powerpoint/2010/main" val="209653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704E1-3E36-407A-AAB3-DB3525C8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F1AB6A-680F-401E-91B2-1B0ACA33D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" y="642594"/>
            <a:ext cx="10449339" cy="5008341"/>
          </a:xfrm>
        </p:spPr>
      </p:pic>
    </p:spTree>
    <p:extLst>
      <p:ext uri="{BB962C8B-B14F-4D97-AF65-F5344CB8AC3E}">
        <p14:creationId xmlns:p14="http://schemas.microsoft.com/office/powerpoint/2010/main" val="310939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3C625-AD0C-4948-A91F-D3759F4A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440"/>
            <a:ext cx="10058400" cy="1371600"/>
          </a:xfrm>
        </p:spPr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19911C-2D84-4264-97D4-BAF54E5A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326" y="1237957"/>
            <a:ext cx="10058400" cy="393192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双素数密码</a:t>
            </a:r>
            <a:endParaRPr lang="en-US" altLang="zh-CN" sz="3200" dirty="0"/>
          </a:p>
          <a:p>
            <a:r>
              <a:rPr lang="en-US" altLang="zh-CN" sz="3200" dirty="0"/>
              <a:t>2</a:t>
            </a:r>
            <a:r>
              <a:rPr lang="zh-CN" altLang="en-US" sz="3200" dirty="0"/>
              <a:t>双素数密码的实施</a:t>
            </a:r>
            <a:endParaRPr lang="en-US" altLang="zh-CN" sz="3200" dirty="0"/>
          </a:p>
          <a:p>
            <a:r>
              <a:rPr lang="en-US" altLang="zh-CN" sz="3200" dirty="0"/>
              <a:t>3</a:t>
            </a:r>
            <a:r>
              <a:rPr lang="zh-CN" altLang="en-US" sz="3200" dirty="0"/>
              <a:t>双素数密码的协议攻击</a:t>
            </a:r>
            <a:endParaRPr lang="en-US" altLang="zh-CN" sz="3200" dirty="0"/>
          </a:p>
          <a:p>
            <a:r>
              <a:rPr lang="en-US" altLang="zh-CN" sz="3200" dirty="0"/>
              <a:t>4</a:t>
            </a:r>
            <a:r>
              <a:rPr lang="zh-CN" altLang="en-US" sz="3200" dirty="0"/>
              <a:t>双素数加密的直接攻击</a:t>
            </a:r>
            <a:endParaRPr lang="en-US" altLang="zh-CN" sz="3200" dirty="0"/>
          </a:p>
          <a:p>
            <a:r>
              <a:rPr lang="en-US" altLang="zh-CN" sz="3200" dirty="0"/>
              <a:t>5</a:t>
            </a:r>
            <a:r>
              <a:rPr lang="zh-CN" altLang="en-US" sz="3200" dirty="0"/>
              <a:t>双素数的因子分解</a:t>
            </a:r>
            <a:endParaRPr lang="en-US" altLang="zh-CN" sz="3200" dirty="0"/>
          </a:p>
          <a:p>
            <a:r>
              <a:rPr lang="en-US" altLang="zh-CN" sz="3200" dirty="0"/>
              <a:t>6</a:t>
            </a:r>
            <a:r>
              <a:rPr lang="zh-CN" altLang="en-US" sz="3200" dirty="0"/>
              <a:t>平方筛选法</a:t>
            </a:r>
            <a:endParaRPr lang="en-US" altLang="zh-CN" sz="3200" dirty="0"/>
          </a:p>
          <a:p>
            <a:r>
              <a:rPr lang="en-US" altLang="zh-CN" sz="3200" dirty="0"/>
              <a:t>7</a:t>
            </a:r>
            <a:r>
              <a:rPr lang="zh-CN" altLang="en-US" sz="3200" dirty="0"/>
              <a:t>数域筛选法</a:t>
            </a:r>
            <a:endParaRPr lang="en-US" altLang="zh-CN" sz="3200" dirty="0"/>
          </a:p>
          <a:p>
            <a:r>
              <a:rPr lang="en-US" altLang="zh-CN" sz="3200" dirty="0"/>
              <a:t>8Rabin</a:t>
            </a:r>
            <a:r>
              <a:rPr lang="zh-CN" altLang="en-US" sz="3200" dirty="0"/>
              <a:t>密码体制</a:t>
            </a:r>
            <a:endParaRPr lang="en-US" altLang="zh-CN" sz="3200" dirty="0"/>
          </a:p>
          <a:p>
            <a:r>
              <a:rPr lang="en-US" altLang="zh-CN" sz="3200" dirty="0"/>
              <a:t>9</a:t>
            </a:r>
            <a:r>
              <a:rPr lang="zh-CN" altLang="en-US" sz="3200" dirty="0"/>
              <a:t>背包密码体制的兴衰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616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88D75-69DD-4B0E-8090-19F7CC2C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91DD25-F001-49FC-AA2C-D96BE162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60" y="458367"/>
            <a:ext cx="9130905" cy="5941266"/>
          </a:xfrm>
        </p:spPr>
      </p:pic>
    </p:spTree>
    <p:extLst>
      <p:ext uri="{BB962C8B-B14F-4D97-AF65-F5344CB8AC3E}">
        <p14:creationId xmlns:p14="http://schemas.microsoft.com/office/powerpoint/2010/main" val="32764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E443E6-6BAA-4EE5-8643-C9064C39E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23" y="581801"/>
            <a:ext cx="9053038" cy="5391135"/>
          </a:xfrm>
        </p:spPr>
      </p:pic>
    </p:spTree>
    <p:extLst>
      <p:ext uri="{BB962C8B-B14F-4D97-AF65-F5344CB8AC3E}">
        <p14:creationId xmlns:p14="http://schemas.microsoft.com/office/powerpoint/2010/main" val="101076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20014C-D103-458C-84FA-977BC4A1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58" y="394494"/>
            <a:ext cx="8303056" cy="5535371"/>
          </a:xfrm>
        </p:spPr>
      </p:pic>
    </p:spTree>
    <p:extLst>
      <p:ext uri="{BB962C8B-B14F-4D97-AF65-F5344CB8AC3E}">
        <p14:creationId xmlns:p14="http://schemas.microsoft.com/office/powerpoint/2010/main" val="1520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D2D08-A0CF-40A2-AC2A-A9E35DA0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Merkle-Hellman</a:t>
            </a:r>
            <a:r>
              <a:rPr lang="zh-CN" altLang="en-US" dirty="0"/>
              <a:t>背包公钥算法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D04AC-E224-42DB-BF11-B62B0EA09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zh-CN" altLang="en-US" dirty="0"/>
              <a:t>如何解密？</a:t>
            </a:r>
          </a:p>
        </p:txBody>
      </p:sp>
    </p:spTree>
    <p:extLst>
      <p:ext uri="{BB962C8B-B14F-4D97-AF65-F5344CB8AC3E}">
        <p14:creationId xmlns:p14="http://schemas.microsoft.com/office/powerpoint/2010/main" val="151848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88AB96-D790-48DA-B6A7-091237A80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71" y="785403"/>
            <a:ext cx="9516946" cy="5287193"/>
          </a:xfrm>
        </p:spPr>
      </p:pic>
    </p:spTree>
    <p:extLst>
      <p:ext uri="{BB962C8B-B14F-4D97-AF65-F5344CB8AC3E}">
        <p14:creationId xmlns:p14="http://schemas.microsoft.com/office/powerpoint/2010/main" val="29859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C00052-852B-4544-AF75-75F8737B9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77" y="2124075"/>
            <a:ext cx="6353175" cy="2609850"/>
          </a:xfrm>
        </p:spPr>
      </p:pic>
    </p:spTree>
    <p:extLst>
      <p:ext uri="{BB962C8B-B14F-4D97-AF65-F5344CB8AC3E}">
        <p14:creationId xmlns:p14="http://schemas.microsoft.com/office/powerpoint/2010/main" val="367470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87E489-E405-4EA0-8807-3727D0415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57" y="698273"/>
            <a:ext cx="8883086" cy="5461453"/>
          </a:xfrm>
        </p:spPr>
      </p:pic>
    </p:spTree>
    <p:extLst>
      <p:ext uri="{BB962C8B-B14F-4D97-AF65-F5344CB8AC3E}">
        <p14:creationId xmlns:p14="http://schemas.microsoft.com/office/powerpoint/2010/main" val="81099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8F4FBC-D011-4047-BEA5-08D8A9811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52" y="768626"/>
            <a:ext cx="8924495" cy="4198318"/>
          </a:xfrm>
        </p:spPr>
      </p:pic>
    </p:spTree>
    <p:extLst>
      <p:ext uri="{BB962C8B-B14F-4D97-AF65-F5344CB8AC3E}">
        <p14:creationId xmlns:p14="http://schemas.microsoft.com/office/powerpoint/2010/main" val="3605276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3A83D0-A6DE-4AF1-9CCD-71B600B1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39" y="601490"/>
            <a:ext cx="5010288" cy="39322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3E3E3D-A918-44AE-9119-0C91C694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27" y="707507"/>
            <a:ext cx="68961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0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4ED09-60EA-419B-842C-329D35B6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09D4B2-A47B-4877-BE1D-5E63BF7DF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0" y="834783"/>
            <a:ext cx="5104157" cy="34480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5A244-8FB6-4C3B-A1DD-6B329F3DF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7" y="718794"/>
            <a:ext cx="59721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856"/>
            <a:ext cx="7886700" cy="802367"/>
          </a:xfrm>
        </p:spPr>
        <p:txBody>
          <a:bodyPr/>
          <a:lstStyle/>
          <a:p>
            <a:pPr algn="ctr"/>
            <a:r>
              <a:rPr lang="zh-CN" altLang="en-US"/>
              <a:t>同余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249137"/>
                <a:ext cx="7886700" cy="3001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800" dirty="0"/>
                  <a:t>        如果用正整数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去除两个整数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所得的余数相同，则称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对模数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同余。即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mod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mod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同余等价于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𝑘𝑛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也是整数。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249137"/>
                <a:ext cx="7886700" cy="3001850"/>
              </a:xfrm>
              <a:blipFill>
                <a:blip r:embed="rId3"/>
                <a:stretch>
                  <a:fillRect l="-1546" t="-2642"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07808"/>
              </p:ext>
            </p:extLst>
          </p:nvPr>
        </p:nvGraphicFramePr>
        <p:xfrm>
          <a:off x="1192750" y="4217124"/>
          <a:ext cx="9217342" cy="166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utoCAD Drawing" r:id="rId4" imgW="13990320" imgH="2522160" progId="AutoCAD.Drawing.21">
                  <p:embed/>
                </p:oleObj>
              </mc:Choice>
              <mc:Fallback>
                <p:oleObj name="AutoCAD Drawing" r:id="rId4" imgW="13990320" imgH="2522160" progId="AutoCAD.Drawing.2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750" y="4217124"/>
                        <a:ext cx="9217342" cy="1663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970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372B6-A0A9-49A4-BC16-9397D9BA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4CC7E-480D-410A-9504-E4AFF75E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P104 3.6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6044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856"/>
            <a:ext cx="7886700" cy="802367"/>
          </a:xfrm>
        </p:spPr>
        <p:txBody>
          <a:bodyPr/>
          <a:lstStyle/>
          <a:p>
            <a:pPr algn="ctr"/>
            <a:r>
              <a:rPr lang="zh-CN" altLang="en-US"/>
              <a:t>同余的性质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5588" y="955224"/>
                <a:ext cx="10550769" cy="5189084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8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互质，</a:t>
                </a:r>
                <a:br>
                  <a:rPr lang="en-US" altLang="zh-CN" sz="2800" dirty="0"/>
                </a:br>
                <a:r>
                  <a:rPr lang="zh-CN" altLang="en-US" sz="28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证明：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设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800" dirty="0"/>
                  <a:t>，那么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588" y="955224"/>
                <a:ext cx="10550769" cy="5189084"/>
              </a:xfrm>
              <a:blipFill>
                <a:blip r:embed="rId2"/>
                <a:stretch>
                  <a:fillRect l="-1155" t="-1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43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52650" y="152856"/>
                <a:ext cx="7886700" cy="802367"/>
              </a:xfrm>
            </p:spPr>
            <p:txBody>
              <a:bodyPr/>
              <a:lstStyle/>
              <a:p>
                <a:pPr algn="ctr"/>
                <a:r>
                  <a:rPr lang="zh-CN" altLang="en-US"/>
                  <a:t>欧拉函数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52650" y="152856"/>
                <a:ext cx="7886700" cy="802367"/>
              </a:xfrm>
              <a:blipFill>
                <a:blip r:embed="rId2"/>
                <a:stretch>
                  <a:fillRect t="-2651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955223"/>
                <a:ext cx="7886700" cy="52217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定义：小于等于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且与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互质的正整数的个数。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6,  {1,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,5,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}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21,{1,2,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,4,5,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7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,8,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9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10,11,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,13,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14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15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,16,17,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18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,19,20,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21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}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=1~40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取值如下表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955223"/>
                <a:ext cx="7886700" cy="5221741"/>
              </a:xfrm>
              <a:blipFill>
                <a:blip r:embed="rId3"/>
                <a:stretch>
                  <a:fillRect l="-1159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11663" y="3879851"/>
          <a:ext cx="7086600" cy="27463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856"/>
            <a:ext cx="7886700" cy="802367"/>
          </a:xfrm>
        </p:spPr>
        <p:txBody>
          <a:bodyPr/>
          <a:lstStyle/>
          <a:p>
            <a:pPr algn="ctr"/>
            <a:r>
              <a:rPr lang="zh-CN" altLang="en-US"/>
              <a:t>欧拉函数的性质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2031" y="708410"/>
                <a:ext cx="11769969" cy="5878285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/>
                  <a:t>是质数，则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1,2,3⋯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个整数都是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的因子</a:t>
                </a: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都是质数，则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7030A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1,2,3⋯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共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个整数都是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的因子</a:t>
                </a: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7030A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1,2,3⋯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共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个整数都是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的因子</a:t>
                </a: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都是质数，则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7030A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1,2,3⋯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    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     个整数都是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的因子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（容斥原理）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7030A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1,2,3⋯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    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     个整数都是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的因子</a:t>
                </a: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𝑝𝑞</m:t>
                    </m:r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1,2,3⋯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zh-CN" alt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个整数都是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的因子</a:t>
                </a: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031" y="708410"/>
                <a:ext cx="11769969" cy="5878285"/>
              </a:xfrm>
              <a:blipFill>
                <a:blip r:embed="rId2"/>
                <a:stretch>
                  <a:fillRect l="-673" t="-1141" b="-6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7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856"/>
            <a:ext cx="7886700" cy="802367"/>
          </a:xfrm>
        </p:spPr>
        <p:txBody>
          <a:bodyPr/>
          <a:lstStyle/>
          <a:p>
            <a:pPr algn="ctr"/>
            <a:r>
              <a:rPr lang="zh-CN" altLang="en-US"/>
              <a:t>欧拉函数的计算方法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8806" y="1249137"/>
                <a:ext cx="10733649" cy="492782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任意正整数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可以进行如下的标准分解：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)(1−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必定是偶数。</a:t>
                </a:r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8806" y="1249137"/>
                <a:ext cx="10733649" cy="4927827"/>
              </a:xfrm>
              <a:blipFill>
                <a:blip r:embed="rId2"/>
                <a:stretch>
                  <a:fillRect l="-511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9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52856"/>
            <a:ext cx="7886700" cy="802367"/>
          </a:xfrm>
        </p:spPr>
        <p:txBody>
          <a:bodyPr/>
          <a:lstStyle/>
          <a:p>
            <a:pPr algn="ctr"/>
            <a:r>
              <a:rPr lang="zh-CN" altLang="en-US"/>
              <a:t>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0136" y="1249137"/>
                <a:ext cx="9037864" cy="49278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互质，则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例如：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=5,  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=7,  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 =6,   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=15625=7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×2232+1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所以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7=1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=14,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=15,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=8, 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=1475789056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×98385937+1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所以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15=1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0136" y="1249137"/>
                <a:ext cx="9037864" cy="4927827"/>
              </a:xfrm>
              <a:blipFill>
                <a:blip r:embed="rId2"/>
                <a:stretch>
                  <a:fillRect l="-1349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6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470" y="1"/>
            <a:ext cx="7886700" cy="64497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/>
              <a:t>RSA</a:t>
            </a:r>
            <a:r>
              <a:rPr lang="zh-CN" altLang="en-US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8129" y="547008"/>
                <a:ext cx="10789920" cy="614770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2400" dirty="0"/>
                  <a:t>选择两个充分大的质数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，计算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err="1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必定是偶数。选择小于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的正整数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互质，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/>
                  <a:t>必定是奇数。计算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，即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zh-CN" altLang="en-US" sz="2400" dirty="0"/>
                  <a:t> 因为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是奇数，所以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必定是奇数。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</a:t>
                </a:r>
                <a:r>
                  <a:rPr lang="zh-CN" altLang="en-US" sz="2400" dirty="0"/>
                  <a:t>设明文为整数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，密文为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</a:t>
                </a:r>
                <a:r>
                  <a:rPr lang="zh-CN" altLang="en-US" sz="2400" dirty="0"/>
                  <a:t>加密运算：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/>
                  <a:t>称为加密密钥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</a:t>
                </a:r>
                <a:r>
                  <a:rPr lang="zh-CN" altLang="en-US" sz="2400" dirty="0"/>
                  <a:t>解密运算：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称为解密密钥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证明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：（在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互质的条件下）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𝑒𝑑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CN" altLang="en-US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    欧拉定理：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8129" y="547008"/>
                <a:ext cx="10789920" cy="6147707"/>
              </a:xfrm>
              <a:blipFill>
                <a:blip r:embed="rId2"/>
                <a:stretch>
                  <a:fillRect l="-904" t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5581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1814</Words>
  <Application>Microsoft Office PowerPoint</Application>
  <PresentationFormat>宽屏</PresentationFormat>
  <Paragraphs>210</Paragraphs>
  <Slides>30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Cambria Math</vt:lpstr>
      <vt:lpstr>Century Gothic</vt:lpstr>
      <vt:lpstr>Courier New</vt:lpstr>
      <vt:lpstr>Garamond</vt:lpstr>
      <vt:lpstr>Times New Roman</vt:lpstr>
      <vt:lpstr>Wingdings</vt:lpstr>
      <vt:lpstr>自定义设计方案</vt:lpstr>
      <vt:lpstr>肥皂</vt:lpstr>
      <vt:lpstr>AutoCAD Drawing</vt:lpstr>
      <vt:lpstr>第三章 基于整数环的密码学</vt:lpstr>
      <vt:lpstr>本节主要内容</vt:lpstr>
      <vt:lpstr>同余</vt:lpstr>
      <vt:lpstr>同余的性质</vt:lpstr>
      <vt:lpstr>欧拉函数φ(n)</vt:lpstr>
      <vt:lpstr>欧拉函数的性质</vt:lpstr>
      <vt:lpstr>欧拉函数的计算方法</vt:lpstr>
      <vt:lpstr>欧拉定理</vt:lpstr>
      <vt:lpstr>RSA算法</vt:lpstr>
      <vt:lpstr>算例</vt:lpstr>
      <vt:lpstr>算例</vt:lpstr>
      <vt:lpstr>平方-乘积算法</vt:lpstr>
      <vt:lpstr>RSA算法的安全性</vt:lpstr>
      <vt:lpstr>RSA算法使用过程中的注意事项</vt:lpstr>
      <vt:lpstr>RSA算法的价值与缺点</vt:lpstr>
      <vt:lpstr>背包问题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Merkle-Hellman背包公钥算法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基于整数环的密码学</dc:title>
  <dc:creator>wgf</dc:creator>
  <cp:lastModifiedBy>wgf</cp:lastModifiedBy>
  <cp:revision>10</cp:revision>
  <dcterms:created xsi:type="dcterms:W3CDTF">2018-09-22T01:07:20Z</dcterms:created>
  <dcterms:modified xsi:type="dcterms:W3CDTF">2018-10-21T08:04:54Z</dcterms:modified>
</cp:coreProperties>
</file>